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407" r:id="rId3"/>
    <p:sldId id="415" r:id="rId4"/>
    <p:sldId id="412" r:id="rId5"/>
    <p:sldId id="417" r:id="rId6"/>
    <p:sldId id="416" r:id="rId7"/>
    <p:sldId id="266" r:id="rId8"/>
    <p:sldId id="260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8" autoAdjust="0"/>
    <p:restoredTop sz="95108" autoAdjust="0"/>
  </p:normalViewPr>
  <p:slideViewPr>
    <p:cSldViewPr snapToGrid="0">
      <p:cViewPr>
        <p:scale>
          <a:sx n="87" d="100"/>
          <a:sy n="87" d="100"/>
        </p:scale>
        <p:origin x="-912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EB086-D86D-4FB7-83F4-F10E781EB55E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53D6D-E4C0-4712-A3D4-49FEB5D80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53D6D-E4C0-4712-A3D4-49FEB5D802A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2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0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02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0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7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7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4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84BDE-7982-4BAC-B565-F5CE0082EC10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A61CA-73DB-4E82-BDC1-F9B2C80E1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0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fif"/><Relationship Id="rId4" Type="http://schemas.openxmlformats.org/officeDocument/2006/relationships/image" Target="../media/image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fif"/><Relationship Id="rId4" Type="http://schemas.openxmlformats.org/officeDocument/2006/relationships/image" Target="../media/image8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029" y="261257"/>
            <a:ext cx="11560628" cy="3248706"/>
          </a:xfrm>
        </p:spPr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4062" y="1626734"/>
            <a:ext cx="10972800" cy="391409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</a:p>
          <a:p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31 января  по 5 февраля  2022 года</a:t>
            </a: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6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2592" y="0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ООК «ДУСЛЫК» </a:t>
            </a:r>
            <a: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Заключительный этап республиканской олимпиады по предмету «ОБЖ»</a:t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учащиеся </a:t>
            </a:r>
            <a:r>
              <a:rPr lang="ru-RU" sz="27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Билярской</a:t>
            </a:r>
            <a:r>
              <a:rPr lang="ru-RU" sz="27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СОШ</a:t>
            </a: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9182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29182" y="2080160"/>
            <a:ext cx="636073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УЧАСТНИКИ:</a:t>
            </a:r>
          </a:p>
          <a:p>
            <a:pPr algn="ctr"/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Бормотова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Полина, ученица 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 класса,</a:t>
            </a:r>
          </a:p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Морозова Арина, ученица 6 класса </a:t>
            </a:r>
            <a:endParaRPr lang="ru-RU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ru-RU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А.А.Чугуров</a:t>
            </a:r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Капитонов Кирилл, ученик 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 класса</a:t>
            </a:r>
          </a:p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Руководитель: </a:t>
            </a:r>
            <a:r>
              <a:rPr lang="ru-RU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И.А.Данеева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MinAdmin\Desktop\DSC_0655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651" y="2209801"/>
            <a:ext cx="5675191" cy="406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6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53374" y="342490"/>
            <a:ext cx="10515600" cy="12168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</a:t>
            </a:r>
            <a:r>
              <a:rPr lang="en-US" sz="2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стреч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Председателем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Государственного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Совета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Ф.Х.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Мухаметшиным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учителей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истории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обществознания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задействованными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проведении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Парламентского</a:t>
            </a: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урока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r>
              <a:rPr lang="ru-RU" sz="2800" b="1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800" b="1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учителя </a:t>
            </a:r>
            <a:r>
              <a:rPr lang="ru-RU" sz="2800" b="1" i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 района</a:t>
            </a:r>
            <a:r>
              <a:rPr lang="ru-RU" sz="2800" b="1" i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800" b="1" i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7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9182" y="0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174" y="2441861"/>
            <a:ext cx="5886296" cy="40005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90" y="2441861"/>
            <a:ext cx="5804574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2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Лекторий для классных руководителей «Час- К-Р»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«Диалог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родителями» </a:t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Спикер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 педагог-психолог, семейный психолог психолог-эксперт детско-родительских отношений ЦППРК 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«Росток» </a:t>
            </a:r>
            <a:r>
              <a:rPr lang="ru-RU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Блинов Г.А.</a:t>
            </a:r>
            <a: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школы района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-77366" y="108331"/>
            <a:ext cx="12118660" cy="955253"/>
            <a:chOff x="0" y="1"/>
            <a:chExt cx="12118660" cy="95525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pic>
        <p:nvPicPr>
          <p:cNvPr id="1026" name="Picture 2" descr="C:\Users\MinAdmin\Desktop\f77c719a-bdae-45cd-8740-90855d6ef01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0" y="1878496"/>
            <a:ext cx="5981946" cy="4851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inAdmin\Desktop\c17fcfcb-6b8b-4a52-9d82-8aaae9d5657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884" y="1878496"/>
            <a:ext cx="5924776" cy="4851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687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6285" y="40856"/>
            <a:ext cx="10515600" cy="121686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22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5" y="216590"/>
            <a:ext cx="89660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C2D2E"/>
                </a:solidFill>
                <a:latin typeface="Arial" panose="020B0604020202020204" pitchFamily="34" charset="0"/>
              </a:rPr>
              <a:t>Тестирование педагогических работников,</a:t>
            </a:r>
          </a:p>
          <a:p>
            <a:pPr algn="ctr"/>
            <a:r>
              <a:rPr lang="ru-RU" b="1" dirty="0">
                <a:solidFill>
                  <a:srgbClr val="2C2D2E"/>
                </a:solidFill>
                <a:latin typeface="Arial" panose="020B0604020202020204" pitchFamily="34" charset="0"/>
              </a:rPr>
              <a:t>желающих пройти аттестацию с целью установления </a:t>
            </a:r>
          </a:p>
          <a:p>
            <a:pPr algn="ctr"/>
            <a:r>
              <a:rPr lang="ru-RU" b="1" dirty="0">
                <a:solidFill>
                  <a:srgbClr val="2C2D2E"/>
                </a:solidFill>
                <a:latin typeface="Arial" panose="020B0604020202020204" pitchFamily="34" charset="0"/>
              </a:rPr>
              <a:t>соответствия уровня их квалификации требованиям,</a:t>
            </a:r>
          </a:p>
          <a:p>
            <a:pPr algn="ctr"/>
            <a:r>
              <a:rPr lang="ru-RU" b="1" dirty="0">
                <a:solidFill>
                  <a:srgbClr val="2C2D2E"/>
                </a:solidFill>
                <a:latin typeface="Arial" panose="020B0604020202020204" pitchFamily="34" charset="0"/>
              </a:rPr>
              <a:t>предъявляемым к квалификационной</a:t>
            </a:r>
          </a:p>
          <a:p>
            <a:pPr algn="ctr"/>
            <a:r>
              <a:rPr lang="ru-RU" b="1" dirty="0">
                <a:solidFill>
                  <a:srgbClr val="2C2D2E"/>
                </a:solidFill>
                <a:latin typeface="Arial" panose="020B0604020202020204" pitchFamily="34" charset="0"/>
              </a:rPr>
              <a:t>категории (первой или высшей)</a:t>
            </a:r>
            <a:endParaRPr lang="ru-RU" b="1" i="0" dirty="0">
              <a:solidFill>
                <a:srgbClr val="2C2D2E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43" y="2213263"/>
            <a:ext cx="5763491" cy="43226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085" y="2213263"/>
            <a:ext cx="5611384" cy="432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6467" y="150157"/>
            <a:ext cx="10515600" cy="12168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7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1406107" y="-31636"/>
            <a:ext cx="9191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931061" y="930192"/>
            <a:ext cx="10545418" cy="873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3800" b="1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517" y="19924"/>
            <a:ext cx="91989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Обучающий семинар для выпускников XI классов по подготовке к государственной итоговой аттестации по образовательным программам среднего общего образования в форме </a:t>
            </a:r>
            <a:endParaRPr lang="ru-RU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</a:t>
            </a: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диного Государственного Экзамена </a:t>
            </a:r>
          </a:p>
          <a:p>
            <a:pPr algn="ctr"/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предмету   </a:t>
            </a:r>
            <a:r>
              <a:rPr lang="ru-RU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«Русский язык»</a:t>
            </a:r>
            <a:endParaRPr lang="ru-RU" sz="2000" b="1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Users\MinAdmin\Desktop\9d6b47fb-bac6-415f-a17c-73ba80feab4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0" y="2362200"/>
            <a:ext cx="5771411" cy="4328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inAdmin\Desktop\c1c40b6d-c7af-477c-8fd3-513f6f78d19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770" y="2362201"/>
            <a:ext cx="5663234" cy="4328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9092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0164" y="1825624"/>
            <a:ext cx="11627427" cy="301950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КАЛЕНДАРНЫЙ ПЛАН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Республики Татарстан»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февраля   по  12 февраля   2022 года</a:t>
            </a:r>
            <a:endParaRPr lang="ru-RU" sz="4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4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53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38146"/>
              </p:ext>
            </p:extLst>
          </p:nvPr>
        </p:nvGraphicFramePr>
        <p:xfrm>
          <a:off x="10510" y="-618856"/>
          <a:ext cx="12181490" cy="76945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{22838BEF-8BB2-4498-84A7-C5851F593DF1}</a:tableStyleId>
              </a:tblPr>
              <a:tblGrid>
                <a:gridCol w="16143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29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341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1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Место проведения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8857">
                <a:tc rowSpan="2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07.02.2022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понедельник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г.Елабуга</a:t>
                      </a: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(4 площадки)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Участие в открытом республиканском</a:t>
                      </a:r>
                      <a:r>
                        <a:rPr lang="ru-RU" sz="11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конкурсе профессионального мастерства «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"АЛАБУГА SKILLS«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Алексеевский аграрный колледж, 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Алексеевскдорстрой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Алексеевская керамика </a:t>
                      </a:r>
                      <a:endParaRPr lang="ru-RU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</a:tr>
              <a:tr h="550014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 Казань, </a:t>
                      </a: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Приволжский межрегиональный центр повышения квалификации и профессиональной переподготовки работников образования КФУ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Участие в стратегической сессии для муниципальных образовательных организаций.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педагоги АСОШ</a:t>
                      </a:r>
                      <a:r>
                        <a:rPr lang="ru-RU" sz="1100" b="1" i="1" kern="1200" baseline="0" dirty="0" smtClean="0"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№2, методист отдела образования</a:t>
                      </a:r>
                      <a:endParaRPr lang="ru-RU" sz="1100" b="1" i="1" kern="1200" dirty="0" smtClean="0">
                        <a:solidFill>
                          <a:srgbClr val="00B0F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99088">
                <a:tc rowSpan="3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ru-RU" sz="11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08.02.2022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вторник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г.Елабуга</a:t>
                      </a: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(4 площадки)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Участие в открытом республиканском</a:t>
                      </a:r>
                      <a:r>
                        <a:rPr lang="ru-RU" sz="11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конкурсе профессионального мастерства  «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АЛАБУГА SKILLS»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Алексеевский аграрный колледж, 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Алексеевскдорстрой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Алексеевская керамика </a:t>
                      </a:r>
                      <a:endParaRPr lang="ru-RU" sz="11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48050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</a:t>
                      </a: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Приволжский межрегиональный центр повышения квалификации и профессиональной переподготовки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в стратегической сессии для муниципальных образовательных организаций.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 АСОШ</a:t>
                      </a:r>
                      <a:r>
                        <a:rPr lang="ru-RU" sz="1100" b="1" i="1" kern="1200" baseline="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№2, методист отдела образования</a:t>
                      </a:r>
                      <a:endParaRPr lang="ru-RU" sz="1100" b="1" i="1" kern="1200" dirty="0" smtClean="0">
                        <a:solidFill>
                          <a:srgbClr val="00B0F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kern="1200" dirty="0" smtClean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65000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базе школ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Диагностическое тестирование обучающихся 10 классов общеобразовательных организаций по учебному предмету «Иностранный язык»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учащиеся  Алексеевской СОШ №1, АСОШ №3 </a:t>
                      </a:r>
                      <a:r>
                        <a:rPr lang="ru-RU" sz="1100" b="1" i="1" kern="1200" dirty="0" err="1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им.Г.С.Боровиоква</a:t>
                      </a:r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Ромодановской СОШ,  </a:t>
                      </a:r>
                      <a:r>
                        <a:rPr lang="ru-RU" sz="1100" b="1" i="1" kern="1200" dirty="0" err="1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Билярской</a:t>
                      </a:r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СОШ,  </a:t>
                      </a:r>
                      <a:r>
                        <a:rPr lang="ru-RU" sz="1100" b="1" i="1" kern="1200" dirty="0" err="1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Мокрокурналинская</a:t>
                      </a:r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СОШ</a:t>
                      </a:r>
                    </a:p>
                  </a:txBody>
                  <a:tcPr marL="68580" marR="68580" marT="0" marB="0" anchor="ctr"/>
                </a:tc>
              </a:tr>
              <a:tr h="527028">
                <a:tc row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09.02.2022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среда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Конференц-зал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Отчетное собрание отдела образования по итогам 2021 года с участием Главы Алексеевского муниципального района РТ </a:t>
                      </a:r>
                      <a:r>
                        <a:rPr lang="ru-RU" sz="11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С.А.Демидова</a:t>
                      </a:r>
                      <a:endParaRPr lang="ru-RU" sz="1100" b="1" i="0" kern="12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496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МКУ «Отдел образования Алексеевского муниципального района РТ»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Заседание комиссии по награждению (ведомственными наградами МО и Н РТ) </a:t>
                      </a:r>
                      <a:endParaRPr lang="ru-RU" sz="1100" b="1" i="1" kern="1200" dirty="0" smtClean="0">
                        <a:solidFill>
                          <a:srgbClr val="00B0F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26024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</a:t>
                      </a: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Приволжский межрегиональный центр повышения квалификации и профессиональной переподготовки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в стратегической сессии для муниципальных образовательных организаций.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 АСОШ</a:t>
                      </a:r>
                      <a:r>
                        <a:rPr lang="ru-RU" sz="1100" b="1" i="1" kern="1200" baseline="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№2, методист отдела образования</a:t>
                      </a:r>
                      <a:endParaRPr lang="ru-RU" sz="1100" b="1" i="1" kern="1200" dirty="0" smtClean="0">
                        <a:solidFill>
                          <a:srgbClr val="00B0F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27028">
                <a:tc v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г.Казань, ООК «</a:t>
                      </a:r>
                      <a:r>
                        <a:rPr lang="ru-RU" sz="11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Дуслык</a:t>
                      </a: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Заключительный этап республиканской олимпиады по учебному предмету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«Родной(татарской) литературе для татарских групп школ с русским языком обучения»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Алексеевской</a:t>
                      </a:r>
                      <a:r>
                        <a:rPr lang="ru-RU" sz="1100" b="1" i="1" kern="1200" baseline="0" dirty="0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школы №</a:t>
                      </a:r>
                      <a:r>
                        <a:rPr lang="ru-RU" sz="1100" b="1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им.Г.С.Боровикова</a:t>
                      </a:r>
                      <a:endParaRPr lang="ru-RU" sz="1100" b="1" i="1" kern="1200" dirty="0" smtClean="0">
                        <a:solidFill>
                          <a:srgbClr val="00B0F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27489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четверг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Онлайн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Семинар на тему: «Занятия во внеурочной проектно-исследовательской деятельности младших школьников с использованием УМК «Мои первые проекты: опыт и перспективы»</a:t>
                      </a:r>
                      <a:endParaRPr lang="ru-RU" sz="1100" b="1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21361"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Казань, Приволжский район, ул. Деревня Универсиады,35 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этап всероссийской олимпиады школьников по учебному предмету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«Физическая культура»</a:t>
                      </a:r>
                      <a:r>
                        <a:rPr lang="ru-RU" sz="1100" b="1" i="1" kern="120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Учащиеся АСОШ</a:t>
                      </a:r>
                      <a:r>
                        <a:rPr lang="ru-RU" sz="1100" b="1" i="1" kern="1200" baseline="0" dirty="0" smtClean="0">
                          <a:solidFill>
                            <a:srgbClr val="0070C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№2, АСОШ№3</a:t>
                      </a:r>
                      <a:endParaRPr lang="ru-RU" sz="1100" b="1" i="1" kern="1200" dirty="0" smtClean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1290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11.02.2022</a:t>
                      </a:r>
                    </a:p>
                    <a:p>
                      <a:pPr algn="ctr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пятница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г.Казань. ООК «</a:t>
                      </a:r>
                      <a:r>
                        <a:rPr lang="ru-RU" sz="1100" b="1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Дуслык</a:t>
                      </a:r>
                      <a:r>
                        <a:rPr lang="ru-RU" sz="11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endParaRPr lang="ru-RU" sz="11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Заключительный этап республиканской олимпиады по учебному предмету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«Математика»</a:t>
                      </a:r>
                    </a:p>
                  </a:txBody>
                  <a:tcPr marL="68580" marR="68580" marT="0" marB="0" anchor="ctr"/>
                </a:tc>
              </a:tr>
              <a:tr h="54428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12.02.2022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суббота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Спортивная лыжная база</a:t>
                      </a:r>
                      <a:endParaRPr lang="ru-RU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0" dirty="0" smtClean="0">
                          <a:solidFill>
                            <a:srgbClr val="0070C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Участие в спортивных соревнованиях</a:t>
                      </a:r>
                      <a:r>
                        <a:rPr lang="ru-RU" sz="1100" i="0" baseline="0" dirty="0" smtClean="0">
                          <a:solidFill>
                            <a:srgbClr val="0070C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«</a:t>
                      </a:r>
                      <a:r>
                        <a:rPr lang="ru-RU" sz="1100" i="0" dirty="0" smtClean="0">
                          <a:solidFill>
                            <a:srgbClr val="0070C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Лыжня России»</a:t>
                      </a:r>
                      <a:endParaRPr lang="ru-RU" sz="1100" i="0" dirty="0">
                        <a:solidFill>
                          <a:srgbClr val="0070C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425831"/>
              </p:ext>
            </p:extLst>
          </p:nvPr>
        </p:nvGraphicFramePr>
        <p:xfrm>
          <a:off x="436417" y="1615045"/>
          <a:ext cx="10889674" cy="4785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6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8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60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434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42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71254"/>
              </a:tblGrid>
              <a:tr h="2156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Привито на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07.02.2022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привитых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Отказ 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Мед.отвод</a:t>
                      </a:r>
                      <a:endParaRPr lang="ru-RU" sz="16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9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Учреждения образования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956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919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96%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  <a:endParaRPr lang="ru-RU" sz="2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16976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ВАКЦИНАЦИЯ</a:t>
            </a:r>
            <a:endParaRPr lang="ru-RU" sz="24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0" y="1"/>
            <a:ext cx="12118660" cy="955253"/>
            <a:chOff x="0" y="1"/>
            <a:chExt cx="12118660" cy="955253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406106" cy="95525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5494" y="69576"/>
              <a:ext cx="1683166" cy="588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2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4086</TotalTime>
  <Words>479</Words>
  <Application>Microsoft Office PowerPoint</Application>
  <PresentationFormat>Произвольный</PresentationFormat>
  <Paragraphs>104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     </vt:lpstr>
      <vt:lpstr>  ООК «ДУСЛЫК»  Заключительный этап республиканской олимпиады по предмету «ОБЖ» учащиеся Билярской  СОШ</vt:lpstr>
      <vt:lpstr>  Встреча с Председателем Государственного Совета Ф.Х. Мухаметшиным, учителей  истории и  обществознания,  задействованными  в организации и проведении  Парламентского урока – 2022 учителя школ района </vt:lpstr>
      <vt:lpstr>   Лекторий для классных руководителей «Час- К-Р» «Диалог с родителями»  Спикер: педагог-психолог, семейный психолог психолог-эксперт детско-родительских отношений ЦППРК  «Росток» Блинов Г.А. школы района</vt:lpstr>
      <vt:lpstr>   </vt:lpstr>
      <vt:lpstr>       </vt:lpstr>
      <vt:lpstr>Презентация PowerPoint</vt:lpstr>
      <vt:lpstr>Презентация PowerPoint</vt:lpstr>
      <vt:lpstr>ВАКЦИНАЦИЯ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Кирюхина</dc:creator>
  <cp:lastModifiedBy>MinAdmin</cp:lastModifiedBy>
  <cp:revision>1902</cp:revision>
  <dcterms:created xsi:type="dcterms:W3CDTF">2021-06-30T06:53:54Z</dcterms:created>
  <dcterms:modified xsi:type="dcterms:W3CDTF">2022-02-06T13:19:18Z</dcterms:modified>
</cp:coreProperties>
</file>